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3714F">
              <a:alpha val="8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right>
          <a:top>
            <a:ln w="508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BCC">
              <a:alpha val="54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BCC">
              <a:alpha val="80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AE5E5">
              <a:alpha val="69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DCDBCC">
                  <a:alpha val="8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DCDBCC">
                  <a:alpha val="8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CDBCC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DEDF">
              <a:alpha val="76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BCC">
              <a:alpha val="80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"/>
          <p:cNvGrpSpPr/>
          <p:nvPr/>
        </p:nvGrpSpPr>
        <p:grpSpPr>
          <a:xfrm>
            <a:off x="1485900" y="4838700"/>
            <a:ext cx="10033000" cy="88901"/>
            <a:chOff x="0" y="0"/>
            <a:chExt cx="10033000" cy="88900"/>
          </a:xfrm>
        </p:grpSpPr>
        <p:pic>
          <p:nvPicPr>
            <p:cNvPr id="12" name="typesetflourish_shape_big.pdf" descr="typesetflourish_shape_big.pdf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864100" y="0"/>
              <a:ext cx="304800" cy="889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38100"/>
              <a:ext cx="4864100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0800000">
              <a:off x="5168900" y="38099"/>
              <a:ext cx="4864100" cy="12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" name="Title Text"/>
          <p:cNvSpPr txBox="1"/>
          <p:nvPr>
            <p:ph type="title"/>
          </p:nvPr>
        </p:nvSpPr>
        <p:spPr>
          <a:xfrm>
            <a:off x="1117600" y="2209800"/>
            <a:ext cx="10769600" cy="2540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7" name="Body Level One…"/>
          <p:cNvSpPr txBox="1"/>
          <p:nvPr>
            <p:ph type="body" sz="quarter" idx="1"/>
          </p:nvPr>
        </p:nvSpPr>
        <p:spPr>
          <a:xfrm>
            <a:off x="1117600" y="5041900"/>
            <a:ext cx="10769600" cy="12700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1pPr>
            <a:lvl2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2pPr>
            <a:lvl3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3pPr>
            <a:lvl4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4pPr>
            <a:lvl5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3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8" name="“Type a quote here.”"/>
          <p:cNvSpPr txBox="1"/>
          <p:nvPr>
            <p:ph type="body" sz="quarter" idx="14"/>
          </p:nvPr>
        </p:nvSpPr>
        <p:spPr>
          <a:xfrm>
            <a:off x="1270000" y="4305300"/>
            <a:ext cx="10464800" cy="609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300"/>
              </a:spcBef>
              <a:buSzTx/>
              <a:buNone/>
              <a:defRPr sz="33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/>
          <p:nvPr>
            <p:ph type="pic" idx="13"/>
          </p:nvPr>
        </p:nvSpPr>
        <p:spPr>
          <a:xfrm>
            <a:off x="-609600" y="0"/>
            <a:ext cx="14264525" cy="9779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6366789" y="9245599"/>
            <a:ext cx="283922" cy="381001"/>
          </a:xfrm>
          <a:prstGeom prst="rect">
            <a:avLst/>
          </a:prstGeom>
        </p:spPr>
        <p:txBody>
          <a:bodyPr anchor="ctr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"/>
          <p:cNvGrpSpPr/>
          <p:nvPr/>
        </p:nvGrpSpPr>
        <p:grpSpPr>
          <a:xfrm>
            <a:off x="1485900" y="2070100"/>
            <a:ext cx="10033000" cy="88901"/>
            <a:chOff x="0" y="0"/>
            <a:chExt cx="10033000" cy="88900"/>
          </a:xfrm>
        </p:grpSpPr>
        <p:pic>
          <p:nvPicPr>
            <p:cNvPr id="25" name="typesetflourish_shape_big.pdf" descr="typesetflourish_shape_big.pdf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864100" y="0"/>
              <a:ext cx="304800" cy="889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38100"/>
              <a:ext cx="4864100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0800000">
              <a:off x="5168900" y="38099"/>
              <a:ext cx="4864100" cy="12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" name="Image"/>
          <p:cNvSpPr/>
          <p:nvPr>
            <p:ph type="pic" idx="13"/>
          </p:nvPr>
        </p:nvSpPr>
        <p:spPr>
          <a:xfrm>
            <a:off x="1181100" y="1200001"/>
            <a:ext cx="11374570" cy="7797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0" name="Title Text"/>
          <p:cNvSpPr txBox="1"/>
          <p:nvPr>
            <p:ph type="title"/>
          </p:nvPr>
        </p:nvSpPr>
        <p:spPr>
          <a:xfrm>
            <a:off x="1117600" y="838200"/>
            <a:ext cx="10769600" cy="1143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sz="quarter" idx="1"/>
          </p:nvPr>
        </p:nvSpPr>
        <p:spPr>
          <a:xfrm>
            <a:off x="1117600" y="2273300"/>
            <a:ext cx="10769600" cy="6477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1pPr>
            <a:lvl2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2pPr>
            <a:lvl3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3pPr>
            <a:lvl4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4pPr>
            <a:lvl5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xfrm>
            <a:off x="1117600" y="3606800"/>
            <a:ext cx="10769600" cy="2540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"/>
          <p:cNvGrpSpPr/>
          <p:nvPr/>
        </p:nvGrpSpPr>
        <p:grpSpPr>
          <a:xfrm>
            <a:off x="1638300" y="4889500"/>
            <a:ext cx="4368801" cy="88901"/>
            <a:chOff x="0" y="0"/>
            <a:chExt cx="4368800" cy="88900"/>
          </a:xfrm>
        </p:grpSpPr>
        <p:pic>
          <p:nvPicPr>
            <p:cNvPr id="47" name="typesetflourish_shape_big.pdf" descr="typesetflourish_shape_big.pdf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032000" y="0"/>
              <a:ext cx="304800" cy="889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8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38100"/>
              <a:ext cx="2032001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9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0800000">
              <a:off x="2336800" y="38100"/>
              <a:ext cx="2032001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1" name="Image"/>
          <p:cNvSpPr/>
          <p:nvPr>
            <p:ph type="pic" idx="13"/>
          </p:nvPr>
        </p:nvSpPr>
        <p:spPr>
          <a:xfrm>
            <a:off x="5930900" y="1646708"/>
            <a:ext cx="9423400" cy="646018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Title Text"/>
          <p:cNvSpPr txBox="1"/>
          <p:nvPr>
            <p:ph type="title"/>
          </p:nvPr>
        </p:nvSpPr>
        <p:spPr>
          <a:xfrm>
            <a:off x="1054100" y="1536700"/>
            <a:ext cx="5397500" cy="3225800"/>
          </a:xfrm>
          <a:prstGeom prst="rect">
            <a:avLst/>
          </a:prstGeom>
        </p:spPr>
        <p:txBody>
          <a:bodyPr anchor="b"/>
          <a:lstStyle>
            <a:lvl1pPr>
              <a:defRPr sz="5600"/>
            </a:lvl1pPr>
          </a:lstStyle>
          <a:p>
            <a:pPr/>
            <a:r>
              <a:t>Title Text</a:t>
            </a:r>
          </a:p>
        </p:txBody>
      </p:sp>
      <p:sp>
        <p:nvSpPr>
          <p:cNvPr id="53" name="Body Level One…"/>
          <p:cNvSpPr txBox="1"/>
          <p:nvPr>
            <p:ph type="body" sz="quarter" idx="1"/>
          </p:nvPr>
        </p:nvSpPr>
        <p:spPr>
          <a:xfrm>
            <a:off x="1054100" y="5143500"/>
            <a:ext cx="5397500" cy="30226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1pPr>
            <a:lvl2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2pPr>
            <a:lvl3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3pPr>
            <a:lvl4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4pPr>
            <a:lvl5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6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"/>
          <p:cNvSpPr/>
          <p:nvPr/>
        </p:nvSpPr>
        <p:spPr>
          <a:xfrm>
            <a:off x="292100" y="2438400"/>
            <a:ext cx="12420600" cy="129"/>
          </a:xfrm>
          <a:prstGeom prst="line">
            <a:avLst/>
          </a:prstGeom>
          <a:ln w="12700">
            <a:solidFill>
              <a:srgbClr val="998074">
                <a:alpha val="75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Image"/>
          <p:cNvSpPr/>
          <p:nvPr>
            <p:ph type="pic" idx="13"/>
          </p:nvPr>
        </p:nvSpPr>
        <p:spPr>
          <a:xfrm>
            <a:off x="6011732" y="2195065"/>
            <a:ext cx="9525001" cy="652983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1" name="Body Level One…"/>
          <p:cNvSpPr txBox="1"/>
          <p:nvPr>
            <p:ph type="body" sz="half" idx="1"/>
          </p:nvPr>
        </p:nvSpPr>
        <p:spPr>
          <a:xfrm>
            <a:off x="850900" y="2921000"/>
            <a:ext cx="5410200" cy="60452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300"/>
              </a:spcBef>
              <a:buBlip>
                <a:blip r:embed="rId2"/>
              </a:buBlip>
              <a:defRPr sz="3300"/>
            </a:lvl1pPr>
            <a:lvl2pPr marL="762000" indent="-381000">
              <a:spcBef>
                <a:spcPts val="3300"/>
              </a:spcBef>
              <a:buBlip>
                <a:blip r:embed="rId2"/>
              </a:buBlip>
              <a:defRPr sz="3300"/>
            </a:lvl2pPr>
            <a:lvl3pPr marL="1143000" indent="-381000">
              <a:spcBef>
                <a:spcPts val="3300"/>
              </a:spcBef>
              <a:buBlip>
                <a:blip r:embed="rId2"/>
              </a:buBlip>
              <a:defRPr sz="3300"/>
            </a:lvl3pPr>
            <a:lvl4pPr marL="1524000" indent="-381000">
              <a:spcBef>
                <a:spcPts val="3300"/>
              </a:spcBef>
              <a:buBlip>
                <a:blip r:embed="rId2"/>
              </a:buBlip>
              <a:defRPr sz="3300"/>
            </a:lvl4pPr>
            <a:lvl5pPr marL="1905000" indent="-381000">
              <a:spcBef>
                <a:spcPts val="3300"/>
              </a:spcBef>
              <a:buBlip>
                <a:blip r:embed="rId2"/>
              </a:buBlip>
              <a:defRPr sz="3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ody Level One…"/>
          <p:cNvSpPr txBox="1"/>
          <p:nvPr>
            <p:ph type="body" idx="1"/>
          </p:nvPr>
        </p:nvSpPr>
        <p:spPr>
          <a:xfrm>
            <a:off x="850900" y="838200"/>
            <a:ext cx="11303000" cy="80772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/>
          <p:nvPr>
            <p:ph type="pic" sz="quarter" idx="13"/>
          </p:nvPr>
        </p:nvSpPr>
        <p:spPr>
          <a:xfrm>
            <a:off x="6578600" y="5207000"/>
            <a:ext cx="5666832" cy="377788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Image"/>
          <p:cNvSpPr/>
          <p:nvPr>
            <p:ph type="pic" sz="quarter" idx="14"/>
          </p:nvPr>
        </p:nvSpPr>
        <p:spPr>
          <a:xfrm>
            <a:off x="6705600" y="990600"/>
            <a:ext cx="5334000" cy="355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9" name="Image"/>
          <p:cNvSpPr/>
          <p:nvPr>
            <p:ph type="pic" sz="half" idx="15"/>
          </p:nvPr>
        </p:nvSpPr>
        <p:spPr>
          <a:xfrm>
            <a:off x="1092200" y="990600"/>
            <a:ext cx="5181600" cy="7772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xfrm>
            <a:off x="6366789" y="9245599"/>
            <a:ext cx="283922" cy="381001"/>
          </a:xfrm>
          <a:prstGeom prst="rect">
            <a:avLst/>
          </a:prstGeom>
          <a:noFill/>
        </p:spPr>
        <p:txBody>
          <a:bodyPr anchor="b"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317248" y="2438400"/>
            <a:ext cx="12383234" cy="128"/>
          </a:xfrm>
          <a:prstGeom prst="line">
            <a:avLst/>
          </a:prstGeom>
          <a:ln w="12700">
            <a:solidFill>
              <a:srgbClr val="998074">
                <a:alpha val="75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850900" y="838200"/>
            <a:ext cx="11303000" cy="127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850900" y="2755900"/>
            <a:ext cx="11303000" cy="635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6366789" y="9245600"/>
            <a:ext cx="283922" cy="381000"/>
          </a:xfrm>
          <a:prstGeom prst="rect">
            <a:avLst/>
          </a:prstGeom>
          <a:gradFill>
            <a:gsLst>
              <a:gs pos="0">
                <a:srgbClr val="FDEFE1"/>
              </a:gs>
              <a:gs pos="100000">
                <a:srgbClr val="FAECDB"/>
              </a:gs>
            </a:gsLst>
            <a:lin ang="5400000"/>
          </a:gradFill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503B28"/>
                </a:solidFill>
                <a:latin typeface="Bodoni SvtyTwo OS ITC TT-BookIt"/>
                <a:ea typeface="Bodoni SvtyTwo OS ITC TT-BookIt"/>
                <a:cs typeface="Bodoni SvtyTwo OS ITC TT-BookIt"/>
                <a:sym typeface="Bodoni SvtyTwo OS ITC TT-BookI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0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"/>
        </a:defRPr>
      </a:lvl1pPr>
      <a:lvl2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0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"/>
        </a:defRPr>
      </a:lvl2pPr>
      <a:lvl3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0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"/>
        </a:defRPr>
      </a:lvl3pPr>
      <a:lvl4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0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"/>
        </a:defRPr>
      </a:lvl4pPr>
      <a:lvl5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0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"/>
        </a:defRPr>
      </a:lvl5pPr>
      <a:lvl6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0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"/>
        </a:defRPr>
      </a:lvl6pPr>
      <a:lvl7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0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"/>
        </a:defRPr>
      </a:lvl7pPr>
      <a:lvl8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0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"/>
        </a:defRPr>
      </a:lvl8pPr>
      <a:lvl9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0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"/>
        </a:defRPr>
      </a:lvl9pPr>
    </p:titleStyle>
    <p:bodyStyle>
      <a:lvl1pPr marL="444500" marR="0" indent="-444500" algn="l" defTabSz="584200" rtl="0" latinLnBrk="0">
        <a:lnSpc>
          <a:spcPct val="110000"/>
        </a:lnSpc>
        <a:spcBef>
          <a:spcPts val="55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40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1pPr>
      <a:lvl2pPr marL="889000" marR="0" indent="-444500" algn="l" defTabSz="584200" rtl="0" latinLnBrk="0">
        <a:lnSpc>
          <a:spcPct val="110000"/>
        </a:lnSpc>
        <a:spcBef>
          <a:spcPts val="55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40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2pPr>
      <a:lvl3pPr marL="1333500" marR="0" indent="-444500" algn="l" defTabSz="584200" rtl="0" latinLnBrk="0">
        <a:lnSpc>
          <a:spcPct val="110000"/>
        </a:lnSpc>
        <a:spcBef>
          <a:spcPts val="55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40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3pPr>
      <a:lvl4pPr marL="1778000" marR="0" indent="-444500" algn="l" defTabSz="584200" rtl="0" latinLnBrk="0">
        <a:lnSpc>
          <a:spcPct val="110000"/>
        </a:lnSpc>
        <a:spcBef>
          <a:spcPts val="55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40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4pPr>
      <a:lvl5pPr marL="2222500" marR="0" indent="-444500" algn="l" defTabSz="584200" rtl="0" latinLnBrk="0">
        <a:lnSpc>
          <a:spcPct val="110000"/>
        </a:lnSpc>
        <a:spcBef>
          <a:spcPts val="55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40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5pPr>
      <a:lvl6pPr marL="2667000" marR="0" indent="-444500" algn="l" defTabSz="584200" rtl="0" latinLnBrk="0">
        <a:lnSpc>
          <a:spcPct val="110000"/>
        </a:lnSpc>
        <a:spcBef>
          <a:spcPts val="55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40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6pPr>
      <a:lvl7pPr marL="3111500" marR="0" indent="-444500" algn="l" defTabSz="584200" rtl="0" latinLnBrk="0">
        <a:lnSpc>
          <a:spcPct val="110000"/>
        </a:lnSpc>
        <a:spcBef>
          <a:spcPts val="55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40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7pPr>
      <a:lvl8pPr marL="3556000" marR="0" indent="-444500" algn="l" defTabSz="584200" rtl="0" latinLnBrk="0">
        <a:lnSpc>
          <a:spcPct val="110000"/>
        </a:lnSpc>
        <a:spcBef>
          <a:spcPts val="55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40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8pPr>
      <a:lvl9pPr marL="4000500" marR="0" indent="-444500" algn="l" defTabSz="584200" rtl="0" latinLnBrk="0">
        <a:lnSpc>
          <a:spcPct val="110000"/>
        </a:lnSpc>
        <a:spcBef>
          <a:spcPts val="55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40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battle of neighbourhood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battle of neighbourhoods</a:t>
            </a:r>
          </a:p>
        </p:txBody>
      </p:sp>
      <p:sp>
        <p:nvSpPr>
          <p:cNvPr id="134" name="-analysis of toronto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-analysis of toronto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creen Shot 2020-05-02 at 9.40.04 PM.png" descr="Screen Shot 2020-05-02 at 9.40.04 PM.pn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01700" y="3022600"/>
            <a:ext cx="11176000" cy="5981700"/>
          </a:xfrm>
          <a:prstGeom prst="rect">
            <a:avLst/>
          </a:prstGeom>
        </p:spPr>
      </p:pic>
      <p:sp>
        <p:nvSpPr>
          <p:cNvPr id="168" name="method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pPr/>
            <a:r>
              <a:t>methodology</a:t>
            </a:r>
          </a:p>
        </p:txBody>
      </p:sp>
      <p:sp>
        <p:nvSpPr>
          <p:cNvPr id="169" name="-top 10 venue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-top 10 venues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sult and 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444500" indent="-444500" algn="l">
              <a:lnSpc>
                <a:spcPct val="110000"/>
              </a:lnSpc>
              <a:spcBef>
                <a:spcPts val="5500"/>
              </a:spcBef>
              <a:buSzPct val="45000"/>
              <a:buBlip>
                <a:blip r:embed="rId2"/>
              </a:buBlip>
              <a:defRPr cap="none" sz="4000">
                <a:solidFill>
                  <a:srgbClr val="57554B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</a:lstStyle>
          <a:p>
            <a:pPr/>
            <a:r>
              <a:t>Result and Conclusion</a:t>
            </a:r>
          </a:p>
        </p:txBody>
      </p:sp>
      <p:sp>
        <p:nvSpPr>
          <p:cNvPr id="172" name="higher population usually  along with the  more venu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33349" indent="-133349" defTabSz="355600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higher population usually  along with the  more venues</a:t>
            </a:r>
          </a:p>
          <a:p>
            <a:pPr marL="133349" indent="-133349" defTabSz="355600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house pricing is more related with the education and living environment.</a:t>
            </a:r>
          </a:p>
          <a:p>
            <a:pPr marL="133349" indent="-133349" defTabSz="457200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500">
                <a:solidFill>
                  <a:srgbClr val="000000">
                    <a:alpha val="74902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there are tons of data that may impact on different people, the data visualizing would be an efficient way</a:t>
            </a:r>
          </a:p>
          <a:p>
            <a:pPr marL="133349" indent="-133349" defTabSz="457200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500">
                <a:solidFill>
                  <a:srgbClr val="000000">
                    <a:alpha val="74902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future study will focus on analysis of relationships between different data and data visualization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ont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6440"/>
            </a:lvl1pPr>
          </a:lstStyle>
          <a:p>
            <a:pPr/>
            <a:r>
              <a:t>content</a:t>
            </a:r>
          </a:p>
        </p:txBody>
      </p:sp>
      <p:sp>
        <p:nvSpPr>
          <p:cNvPr id="137" name="Introdu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Introduction</a:t>
            </a:r>
          </a:p>
          <a:p>
            <a:pPr>
              <a:buBlip>
                <a:blip r:embed="rId2"/>
              </a:buBlip>
            </a:pPr>
            <a:r>
              <a:t>Data</a:t>
            </a:r>
          </a:p>
          <a:p>
            <a:pPr>
              <a:buBlip>
                <a:blip r:embed="rId2"/>
              </a:buBlip>
            </a:pPr>
            <a:r>
              <a:t>Methodology</a:t>
            </a:r>
          </a:p>
          <a:p>
            <a:pPr>
              <a:buBlip>
                <a:blip r:embed="rId2"/>
              </a:buBlip>
            </a:pPr>
            <a:r>
              <a:t>Result and 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Image" descr="Image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743700" y="2895600"/>
            <a:ext cx="5384800" cy="6159500"/>
          </a:xfrm>
          <a:prstGeom prst="rect">
            <a:avLst/>
          </a:prstGeom>
        </p:spPr>
      </p:pic>
      <p:sp>
        <p:nvSpPr>
          <p:cNvPr id="140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6440"/>
            </a:lvl1pPr>
          </a:lstStyle>
          <a:p>
            <a:pPr/>
            <a:r>
              <a:t>introduction</a:t>
            </a:r>
          </a:p>
        </p:txBody>
      </p:sp>
      <p:sp>
        <p:nvSpPr>
          <p:cNvPr id="141" name="main factor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55600">
              <a:lnSpc>
                <a:spcPct val="100000"/>
              </a:lnSpc>
              <a:spcBef>
                <a:spcPts val="0"/>
              </a:spcBef>
              <a:buSzTx/>
              <a:buNone/>
              <a:defRPr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138545" indent="-138545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4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main factors</a:t>
            </a:r>
          </a:p>
          <a:p>
            <a:pPr lvl="1" marL="519545" indent="-138545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population</a:t>
            </a:r>
          </a:p>
          <a:p>
            <a:pPr lvl="1" marL="519545" indent="-138545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education</a:t>
            </a:r>
          </a:p>
          <a:p>
            <a:pPr lvl="1" marL="519545" indent="-138545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house price</a:t>
            </a:r>
          </a:p>
          <a:p>
            <a:pPr lvl="1" marL="519545" indent="-138545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venues</a:t>
            </a:r>
          </a:p>
          <a:p>
            <a:pPr marL="163412" indent="-163412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4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users</a:t>
            </a:r>
          </a:p>
          <a:p>
            <a:pPr lvl="1" marL="519545" indent="-138545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new immigrants</a:t>
            </a:r>
          </a:p>
          <a:p>
            <a:pPr lvl="1" marL="519545" indent="-138545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real-estate companies</a:t>
            </a:r>
          </a:p>
          <a:p>
            <a:pPr lvl="1" marL="519545" indent="-138545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investors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Dataset"/>
          <p:cNvSpPr txBox="1"/>
          <p:nvPr>
            <p:ph type="title"/>
          </p:nvPr>
        </p:nvSpPr>
        <p:spPr>
          <a:prstGeom prst="rect">
            <a:avLst/>
          </a:prstGeom>
          <a:blipFill>
            <a:blip r:embed="rId2"/>
          </a:blipFill>
        </p:spPr>
        <p:txBody>
          <a:bodyPr/>
          <a:lstStyle>
            <a:lvl1pPr>
              <a:lnSpc>
                <a:spcPct val="100000"/>
              </a:lnSpc>
              <a:defRPr b="1" cap="none" sz="3900">
                <a:solidFill>
                  <a:srgbClr val="FFFFFF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</a:lstStyle>
          <a:p>
            <a:pPr/>
            <a:r>
              <a:t>Dataset</a:t>
            </a:r>
          </a:p>
        </p:txBody>
      </p:sp>
      <p:sp>
        <p:nvSpPr>
          <p:cNvPr id="144" name="I used ‘https://en.wikipedia.org/wiki/Demographics_of_Toronto_neighbourhoods’ in wiki to create  of population density.choropleth map…"/>
          <p:cNvSpPr txBox="1"/>
          <p:nvPr>
            <p:ph type="body" idx="4294967295"/>
          </p:nvPr>
        </p:nvSpPr>
        <p:spPr>
          <a:prstGeom prst="rect">
            <a:avLst/>
          </a:prstGeom>
        </p:spPr>
        <p:txBody>
          <a:bodyPr anchor="t"/>
          <a:lstStyle/>
          <a:p>
            <a:pPr marL="133350" indent="-133350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 used ‘https://en.wikipedia.org/wiki/Demographics_of_Toronto_neighbourhoods’ in wiki to create  of population density.choropleth map </a:t>
            </a:r>
          </a:p>
          <a:p>
            <a:pPr marL="133350" indent="-133350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 used https://www.compareschoolrankings.org to get the ranking of elementary school in Toronto</a:t>
            </a:r>
          </a:p>
          <a:p>
            <a:pPr marL="133350" indent="-133350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 used ‘Crime in Toronto’ in wiki to get the crime map of Toronto.</a:t>
            </a:r>
          </a:p>
          <a:p>
            <a:pPr marL="133350" indent="-133350" defTabSz="355600">
              <a:lnSpc>
                <a:spcPct val="100000"/>
              </a:lnSpc>
              <a:spcBef>
                <a:spcPts val="0"/>
              </a:spcBef>
              <a:buBlip>
                <a:blip r:embed="rId3"/>
              </a:buBlip>
              <a:defRPr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 used Forsquare API to get the restaurant, parkland other living facilities given Borough of Toronto.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" descr="Image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723062" y="1492250"/>
            <a:ext cx="5181601" cy="6781800"/>
          </a:xfrm>
          <a:prstGeom prst="rect">
            <a:avLst/>
          </a:prstGeom>
        </p:spPr>
      </p:pic>
      <p:sp>
        <p:nvSpPr>
          <p:cNvPr id="147" name="method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methodology</a:t>
            </a:r>
          </a:p>
        </p:txBody>
      </p:sp>
      <p:sp>
        <p:nvSpPr>
          <p:cNvPr id="148" name="datase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creen Shot 2020-05-02 at 9.04.08 PM.png" descr="Screen Shot 2020-05-02 at 9.04.08 PM.pn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483350" y="4343400"/>
            <a:ext cx="5295900" cy="3898900"/>
          </a:xfrm>
          <a:prstGeom prst="rect">
            <a:avLst/>
          </a:prstGeom>
        </p:spPr>
      </p:pic>
      <p:pic>
        <p:nvPicPr>
          <p:cNvPr id="151" name="New Note.jpeg" descr="New Note.jpeg"/>
          <p:cNvPicPr>
            <a:picLocks noChangeAspect="0"/>
          </p:cNvPicPr>
          <p:nvPr>
            <p:ph type="pic" idx="14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7010400" y="1079499"/>
            <a:ext cx="3471748" cy="2656587"/>
          </a:xfrm>
          <a:prstGeom prst="rect">
            <a:avLst/>
          </a:prstGeom>
        </p:spPr>
      </p:pic>
      <p:pic>
        <p:nvPicPr>
          <p:cNvPr id="152" name="Screen Shot 2020-05-02 at 9.37.18 PM.png" descr="Screen Shot 2020-05-02 at 9.37.18 PM.png"/>
          <p:cNvPicPr>
            <a:picLocks noChangeAspect="0"/>
          </p:cNvPicPr>
          <p:nvPr>
            <p:ph type="pic" idx="15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736599" y="698500"/>
            <a:ext cx="5575301" cy="8356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creen Shot 2020-05-02 at 6.57.30 PM.png" descr="Screen Shot 2020-05-02 at 6.57.30 PM.pn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01700" y="3022600"/>
            <a:ext cx="11176000" cy="5981700"/>
          </a:xfrm>
          <a:prstGeom prst="rect">
            <a:avLst/>
          </a:prstGeom>
        </p:spPr>
      </p:pic>
      <p:sp>
        <p:nvSpPr>
          <p:cNvPr id="155" name="method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pPr/>
            <a:r>
              <a:t>methodology</a:t>
            </a:r>
          </a:p>
        </p:txBody>
      </p:sp>
      <p:sp>
        <p:nvSpPr>
          <p:cNvPr id="156" name="-map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-map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creen Shot 2020-05-02 at 9.02.59 PM.png" descr="Screen Shot 2020-05-02 at 9.02.59 PM.pn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01700" y="3022600"/>
            <a:ext cx="11176000" cy="5981700"/>
          </a:xfrm>
          <a:prstGeom prst="rect">
            <a:avLst/>
          </a:prstGeom>
        </p:spPr>
      </p:pic>
      <p:sp>
        <p:nvSpPr>
          <p:cNvPr id="159" name="method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pPr/>
            <a:r>
              <a:t>methodology</a:t>
            </a:r>
          </a:p>
        </p:txBody>
      </p:sp>
      <p:sp>
        <p:nvSpPr>
          <p:cNvPr id="160" name="-map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-map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creen Shot 2020-05-02 at 9.32.00 PM.png" descr="Screen Shot 2020-05-02 at 9.32.00 PM.pn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01700" y="3022600"/>
            <a:ext cx="11176000" cy="5981700"/>
          </a:xfrm>
          <a:prstGeom prst="rect">
            <a:avLst/>
          </a:prstGeom>
        </p:spPr>
      </p:pic>
      <p:sp>
        <p:nvSpPr>
          <p:cNvPr id="163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33679">
              <a:defRPr sz="2800"/>
            </a:pPr>
          </a:p>
        </p:txBody>
      </p:sp>
      <p:sp>
        <p:nvSpPr>
          <p:cNvPr id="164" name="methodology"/>
          <p:cNvSpPr txBox="1"/>
          <p:nvPr/>
        </p:nvSpPr>
        <p:spPr>
          <a:xfrm>
            <a:off x="1117599" y="838200"/>
            <a:ext cx="9811107" cy="10412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49148">
              <a:lnSpc>
                <a:spcPct val="80000"/>
              </a:lnSpc>
              <a:defRPr cap="all" sz="5264">
                <a:solidFill>
                  <a:srgbClr val="000000"/>
                </a:solidFill>
                <a:latin typeface="+mn-lt"/>
                <a:ea typeface="+mn-ea"/>
                <a:cs typeface="+mn-cs"/>
                <a:sym typeface="Academy Engraved LET"/>
              </a:defRPr>
            </a:lvl1pPr>
          </a:lstStyle>
          <a:p>
            <a:pPr/>
            <a:r>
              <a:t>methodology</a:t>
            </a:r>
          </a:p>
        </p:txBody>
      </p:sp>
      <p:sp>
        <p:nvSpPr>
          <p:cNvPr id="165" name="-trend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-trend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5.png"/></Relationships>

</file>

<file path=ppt/theme/theme1.xml><?xml version="1.0" encoding="utf-8"?>
<a:theme xmlns:a="http://schemas.openxmlformats.org/drawingml/2006/main" xmlns:r="http://schemas.openxmlformats.org/officeDocument/2006/relationships" name="Typeset">
  <a:themeElements>
    <a:clrScheme name="Typeset">
      <a:dk1>
        <a:srgbClr val="57554B"/>
      </a:dk1>
      <a:lt1>
        <a:srgbClr val="0C1557"/>
      </a:lt1>
      <a:dk2>
        <a:srgbClr val="5F5F5D"/>
      </a:dk2>
      <a:lt2>
        <a:srgbClr val="D8D5CE"/>
      </a:lt2>
      <a:accent1>
        <a:srgbClr val="738CAB"/>
      </a:accent1>
      <a:accent2>
        <a:srgbClr val="7E9769"/>
      </a:accent2>
      <a:accent3>
        <a:srgbClr val="D9C064"/>
      </a:accent3>
      <a:accent4>
        <a:srgbClr val="B99369"/>
      </a:accent4>
      <a:accent5>
        <a:srgbClr val="9A4C3C"/>
      </a:accent5>
      <a:accent6>
        <a:srgbClr val="8E8198"/>
      </a:accent6>
      <a:hlink>
        <a:srgbClr val="0000FF"/>
      </a:hlink>
      <a:folHlink>
        <a:srgbClr val="FF00FF"/>
      </a:folHlink>
    </a:clrScheme>
    <a:fontScheme name="Typeset">
      <a:majorFont>
        <a:latin typeface="Academy Engraved LET"/>
        <a:ea typeface="Academy Engraved LET"/>
        <a:cs typeface="Academy Engraved LET"/>
      </a:majorFont>
      <a:minorFont>
        <a:latin typeface="Academy Engraved LET"/>
        <a:ea typeface="Academy Engraved LET"/>
        <a:cs typeface="Academy Engraved LET"/>
      </a:minorFont>
    </a:fontScheme>
    <a:fmtScheme name="Typese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12700" dir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4">
              <a:hueOff val="-150089"/>
              <a:satOff val="3212"/>
              <a:lumOff val="-17555"/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7554B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ypeset">
  <a:themeElements>
    <a:clrScheme name="Typeset">
      <a:dk1>
        <a:srgbClr val="000000"/>
      </a:dk1>
      <a:lt1>
        <a:srgbClr val="FFFFFF"/>
      </a:lt1>
      <a:dk2>
        <a:srgbClr val="5F5F5D"/>
      </a:dk2>
      <a:lt2>
        <a:srgbClr val="D8D5CE"/>
      </a:lt2>
      <a:accent1>
        <a:srgbClr val="738CAB"/>
      </a:accent1>
      <a:accent2>
        <a:srgbClr val="7E9769"/>
      </a:accent2>
      <a:accent3>
        <a:srgbClr val="D9C064"/>
      </a:accent3>
      <a:accent4>
        <a:srgbClr val="B99369"/>
      </a:accent4>
      <a:accent5>
        <a:srgbClr val="9A4C3C"/>
      </a:accent5>
      <a:accent6>
        <a:srgbClr val="8E8198"/>
      </a:accent6>
      <a:hlink>
        <a:srgbClr val="0000FF"/>
      </a:hlink>
      <a:folHlink>
        <a:srgbClr val="FF00FF"/>
      </a:folHlink>
    </a:clrScheme>
    <a:fontScheme name="Typeset">
      <a:majorFont>
        <a:latin typeface="Academy Engraved LET"/>
        <a:ea typeface="Academy Engraved LET"/>
        <a:cs typeface="Academy Engraved LET"/>
      </a:majorFont>
      <a:minorFont>
        <a:latin typeface="Academy Engraved LET"/>
        <a:ea typeface="Academy Engraved LET"/>
        <a:cs typeface="Academy Engraved LET"/>
      </a:minorFont>
    </a:fontScheme>
    <a:fmtScheme name="Typese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12700" dir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4">
              <a:hueOff val="-150089"/>
              <a:satOff val="3212"/>
              <a:lumOff val="-17555"/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7554B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